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54" r:id="rId3"/>
    <p:sldId id="359" r:id="rId4"/>
    <p:sldId id="360" r:id="rId5"/>
    <p:sldId id="358" r:id="rId6"/>
    <p:sldId id="34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A3031-9D5E-4F71-99D5-8FF2B3C6ABF6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14F78-5D21-42D2-A9B7-5715532E2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00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301FC-4E75-451A-8AC0-9F940F0161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10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301FC-4E75-451A-8AC0-9F940F0161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1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25656-363E-706B-F496-AB1E0FCE0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21E436-F3F4-9795-EF5F-D4EB77B0C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08AA6-F0CE-4328-C1AF-6606D6A96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1B14-5E83-443B-972B-2D4B8A89928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97765-9560-4630-303B-A52B53C41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6EBEA-8B74-F4BF-9223-F511634A2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0EE5-7C84-4BFE-9BA2-1027DEC8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6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1BA18-C3A6-0863-9694-D0F12FFA8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B89676-80F2-DD1C-65E9-5DB4275E5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4E4D5-D4C6-0DED-3C80-690CC6B6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1B14-5E83-443B-972B-2D4B8A89928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CF4F9-543F-5B26-D01E-4F2117B2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1FD16-00D2-9DF4-6653-D77F9EFF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0EE5-7C84-4BFE-9BA2-1027DEC8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3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F3A9B-7BE5-96FF-DA71-E55564007F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D68C7F-5CAB-CCD9-1CEB-1CD76E85C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63551-F7B0-B4DE-8E28-A8C646D63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1B14-5E83-443B-972B-2D4B8A89928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3705D-0F27-6383-BAAA-0B95E4272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42727-47CA-C3E5-2BB9-AE133C727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0EE5-7C84-4BFE-9BA2-1027DEC8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3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366F6-1BFB-5243-C767-B3159996A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82F77-8769-FE04-645B-D31952704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6FF25-BEF9-C82A-EA14-E7EF8DFA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1B14-5E83-443B-972B-2D4B8A89928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3F799-F883-6EA6-32B4-B4414DB4A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1D7FC-9B43-92BF-437F-21F6E3F4F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0EE5-7C84-4BFE-9BA2-1027DEC8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3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396C1-AA58-A8DD-11D1-F77D05422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4F5AC-348D-D942-C42F-4F66BD096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8A3A6-0BAB-3193-DD8D-1CC7CD051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1B14-5E83-443B-972B-2D4B8A89928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39CB8-6122-3FDE-2550-4EBCEE23D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1D197-4804-0DF9-4E9E-3D63DC519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0EE5-7C84-4BFE-9BA2-1027DEC8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1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660FB-F407-9BA7-D8EF-DEF11E757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99211-C22F-96ED-8555-791478B83C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95A1C-FBBF-E830-1A3F-C010AA1FC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F4A8F-DAD3-9FFB-031C-53B9D6272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1B14-5E83-443B-972B-2D4B8A89928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D4022-FEDB-8EB3-899F-C3D040D39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5A5A0-EA17-F28C-6812-BD1E76DF6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0EE5-7C84-4BFE-9BA2-1027DEC8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68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E6D08-9911-74EE-E7B1-CCF20C8C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6DF7F-ED8C-F3BA-B8F5-3BC859EC5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838CE8-774F-5B2E-223F-6A93D312F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9144A3-022A-EC67-E88A-E7FD89157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AB4732-C29E-48EE-28EA-6CE611109C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37E1C1-76DA-C46A-55B0-439D7840F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1B14-5E83-443B-972B-2D4B8A89928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C16FBC-C229-1298-5352-438F116F4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598872-6D88-81B6-3D77-66D98653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0EE5-7C84-4BFE-9BA2-1027DEC8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4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049C0-5F42-FD65-C4B8-F21BB0812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3719DA-5467-4510-0020-E598F783C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1B14-5E83-443B-972B-2D4B8A89928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C57A7D-8AC9-2432-3986-562433155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E0801B-62AC-A19B-73CB-75B63E146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0EE5-7C84-4BFE-9BA2-1027DEC8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6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3D54BA-6326-7CB4-C277-721D5C02F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1B14-5E83-443B-972B-2D4B8A89928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F95851-12EA-E7C5-EE34-B9DABB476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CBF75-EDF4-F6FE-10E5-EF391E835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0EE5-7C84-4BFE-9BA2-1027DEC8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3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80D47-D966-B053-2832-24F19B60D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CCB12-9E58-0F60-A4FE-EC3877A2D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8FDE8-942B-D97A-2AC4-DD263E09D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9B76D-D227-1FDD-C9BA-6ABAD979E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1B14-5E83-443B-972B-2D4B8A89928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D2CC03-F2B1-807F-111E-FD1F4678F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5EF92-798A-331A-8928-3105601FC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0EE5-7C84-4BFE-9BA2-1027DEC8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7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A91D8-DB8C-4529-08C7-22096537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2857BB-B3B1-4A3B-5F38-B923EC0C80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A6E2C5-DB19-F599-DCFC-4FF076331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242E8-4AD6-61D2-9116-619B0E5BA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1B14-5E83-443B-972B-2D4B8A89928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D47C6-D0E2-E9BD-E830-BB7131AD1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A8BFF3-097B-8F31-4F2E-8F7137622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0EE5-7C84-4BFE-9BA2-1027DEC8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2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DF9033-D714-B9C5-5299-EB7C6F394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449E8-D8ED-645E-FAF1-A6BF4E99A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A81B1-97AF-B30B-24D2-1FC18FD6F5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C1B14-5E83-443B-972B-2D4B8A89928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109FA-EC93-C6C8-2899-6E97F78D2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9FD93-DB1F-E3C3-7014-5292BEA9C8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F0EE5-7C84-4BFE-9BA2-1027DEC8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9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D386A-99D4-15D7-6F37-53B0136DAD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3773" y="2481940"/>
            <a:ext cx="10050483" cy="1218026"/>
          </a:xfrm>
          <a:solidFill>
            <a:srgbClr val="9900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72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การขับเคลื่อนการพัฒนาโรงเรียน</a:t>
            </a:r>
            <a:endParaRPr lang="en-US" sz="72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706A6-753F-91FF-6C34-9DA59CF3C0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7377"/>
            <a:ext cx="9144000" cy="1682482"/>
          </a:xfrm>
        </p:spPr>
        <p:txBody>
          <a:bodyPr>
            <a:normAutofit/>
          </a:bodyPr>
          <a:lstStyle/>
          <a:p>
            <a:r>
              <a:rPr lang="th-TH" sz="3200" dirty="0"/>
              <a:t>วิจารณ์ พานิช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8C3D1E-DB5E-8CA4-EE5C-78C7C9A4268F}"/>
              </a:ext>
            </a:extLst>
          </p:cNvPr>
          <p:cNvSpPr txBox="1"/>
          <p:nvPr/>
        </p:nvSpPr>
        <p:spPr>
          <a:xfrm flipH="1">
            <a:off x="3372591" y="831274"/>
            <a:ext cx="4690753" cy="1140032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6600" b="1" dirty="0">
                <a:solidFill>
                  <a:srgbClr val="3333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คุณค่าของ </a:t>
            </a:r>
            <a:r>
              <a:rPr lang="en-US" sz="6600" b="1" dirty="0">
                <a:solidFill>
                  <a:srgbClr val="3333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DE</a:t>
            </a:r>
            <a:r>
              <a:rPr lang="th-TH" sz="6600" b="1" dirty="0">
                <a:solidFill>
                  <a:srgbClr val="3333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endParaRPr lang="en-US" sz="6600" b="1" dirty="0">
              <a:solidFill>
                <a:srgbClr val="3333FF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972602-D920-F7C0-0A6A-4B395AFF8383}"/>
              </a:ext>
            </a:extLst>
          </p:cNvPr>
          <p:cNvSpPr txBox="1"/>
          <p:nvPr/>
        </p:nvSpPr>
        <p:spPr>
          <a:xfrm flipH="1">
            <a:off x="5199610" y="1951144"/>
            <a:ext cx="1118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/>
              <a:t>ต่อ</a:t>
            </a:r>
            <a:endParaRPr lang="en-US" sz="36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164741-021F-9507-E26E-341AABCDB8CB}"/>
              </a:ext>
            </a:extLst>
          </p:cNvPr>
          <p:cNvSpPr txBox="1"/>
          <p:nvPr/>
        </p:nvSpPr>
        <p:spPr>
          <a:xfrm>
            <a:off x="273132" y="5884226"/>
            <a:ext cx="11542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กล่าววันที่ ๗ กรกฎาคม ๒๕๖๖   ในการอบรมเชิงปฏิบัติการ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Developmental Evaluation (DE)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ช่วงปลายน้ำ ปี 3 โดย มูลนิธิสยามกัมมาจล วันที่ 6 – 7 กรกฎาคม 2566 เวลา 9.00 – 18.00 น.  โครงการสนับสนุนกระบวนการประเมินเชิงพัฒนาคุณภาพโรงเรียนทั้งระบบ ประยุกต์ใช้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Developmental Evaluation (DE)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โดยโรงเรียน ปี 2565  สนับสนุนโดย กสศ. 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3565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3ECE3-2F3E-ED93-6754-B1C792ECF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597" y="127619"/>
            <a:ext cx="4702628" cy="1243981"/>
          </a:xfrm>
        </p:spPr>
        <p:txBody>
          <a:bodyPr>
            <a:normAutofit/>
          </a:bodyPr>
          <a:lstStyle/>
          <a:p>
            <a:r>
              <a:rPr lang="th-TH" sz="6600" b="1" dirty="0">
                <a:solidFill>
                  <a:srgbClr val="3333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พลัง</a:t>
            </a:r>
            <a:r>
              <a:rPr lang="en-US" sz="6600" b="1" dirty="0">
                <a:solidFill>
                  <a:srgbClr val="3333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6600" b="1" dirty="0">
                <a:solidFill>
                  <a:srgbClr val="3333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๑๑ ของ </a:t>
            </a:r>
            <a:r>
              <a:rPr lang="en-US" sz="6600" b="1" dirty="0">
                <a:solidFill>
                  <a:srgbClr val="3333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DE</a:t>
            </a:r>
            <a:r>
              <a:rPr lang="th-TH" sz="6600" b="1" dirty="0">
                <a:solidFill>
                  <a:srgbClr val="3333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</a:t>
            </a:r>
            <a:endParaRPr lang="en-US" sz="6600" b="1" dirty="0">
              <a:solidFill>
                <a:srgbClr val="3333FF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0C869-B887-B7B8-A914-B9C85BAC7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9413"/>
            <a:ext cx="5257800" cy="5403266"/>
          </a:xfrm>
        </p:spPr>
        <p:txBody>
          <a:bodyPr>
            <a:normAutofit/>
          </a:bodyPr>
          <a:lstStyle/>
          <a:p>
            <a:r>
              <a:rPr lang="th-TH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 เป้าหมาย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 (Purpose)</a:t>
            </a:r>
            <a:r>
              <a:rPr lang="th-TH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  และกลยุทธร่วมของทีมครู</a:t>
            </a:r>
            <a:r>
              <a:rPr lang="en-US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 : KRA, KPI, Actions</a:t>
            </a:r>
            <a:endParaRPr lang="th-TH" sz="4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 ผู้มีส่วนได้ส่วนเสีย</a:t>
            </a:r>
            <a:endParaRPr lang="en-US" sz="4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en-US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ข้อมูล </a:t>
            </a:r>
          </a:p>
          <a:p>
            <a:r>
              <a:rPr lang="th-TH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 การสานเสวนา</a:t>
            </a:r>
          </a:p>
          <a:p>
            <a:r>
              <a:rPr lang="th-TH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Evaluator &amp;</a:t>
            </a:r>
            <a:r>
              <a:rPr lang="th-TH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Facilitator Team</a:t>
            </a:r>
            <a:endParaRPr lang="th-TH" sz="4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en-US" sz="4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th-TH" sz="4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34074EF-1352-C071-E51A-EE883394CE56}"/>
              </a:ext>
            </a:extLst>
          </p:cNvPr>
          <p:cNvSpPr txBox="1">
            <a:spLocks/>
          </p:cNvSpPr>
          <p:nvPr/>
        </p:nvSpPr>
        <p:spPr>
          <a:xfrm>
            <a:off x="5918860" y="1064558"/>
            <a:ext cx="5790210" cy="55025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ความซับซ้อนและปรับตัว</a:t>
            </a:r>
            <a:r>
              <a:rPr lang="en-US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(Complex-Adaptive)</a:t>
            </a:r>
            <a:r>
              <a:rPr lang="th-T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ของกิจกรรม</a:t>
            </a:r>
            <a:endParaRPr lang="en-US" sz="4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en-US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ความไม่ชัดเจน</a:t>
            </a:r>
            <a:r>
              <a:rPr lang="en-US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(ambiguity) </a:t>
            </a:r>
            <a:endParaRPr lang="th-TH" sz="4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ขั้วตรงกันข้าม</a:t>
            </a:r>
            <a:r>
              <a:rPr lang="en-US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(creative tension)</a:t>
            </a:r>
            <a:endParaRPr lang="th-TH" sz="4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สภาพแวดล้อมที่เปลี่ยนเร็ว</a:t>
            </a:r>
            <a:r>
              <a:rPr lang="en-US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  timely feedback  </a:t>
            </a:r>
            <a:endParaRPr lang="th-TH" sz="4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วงจรเรียนรู้จากประสบการณ์  สองเด้ง</a:t>
            </a:r>
          </a:p>
          <a:p>
            <a:r>
              <a:rPr lang="th-T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มองเป้าอนาคต</a:t>
            </a:r>
          </a:p>
        </p:txBody>
      </p:sp>
    </p:spTree>
    <p:extLst>
      <p:ext uri="{BB962C8B-B14F-4D97-AF65-F5344CB8AC3E}">
        <p14:creationId xmlns:p14="http://schemas.microsoft.com/office/powerpoint/2010/main" val="1239424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60BE1-CB55-2484-DFC6-D4A6EADB2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600" b="1" dirty="0">
                <a:solidFill>
                  <a:srgbClr val="99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เป้าหมายที่ทรงคุณค่า</a:t>
            </a:r>
            <a:endParaRPr lang="en-US" sz="6600" b="1" dirty="0">
              <a:solidFill>
                <a:srgbClr val="9900CC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66D2B-577B-A6AD-4887-F37315F26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Purpose,  </a:t>
            </a:r>
            <a:r>
              <a:rPr lang="th-TH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อุดมการณ์,  ทำเพื่อผลประโยชน์ที่เลยจากผลประโยชน์ส่วนตน    </a:t>
            </a:r>
            <a:r>
              <a:rPr lang="th-TH" sz="4400" b="1" dirty="0">
                <a:solidFill>
                  <a:srgbClr val="3333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เป็นเข็มทิศแห่งชีวิต   </a:t>
            </a:r>
            <a:r>
              <a:rPr lang="en-US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Values – </a:t>
            </a:r>
            <a:r>
              <a:rPr lang="th-TH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ค่านิยม  </a:t>
            </a:r>
          </a:p>
          <a:p>
            <a:r>
              <a:rPr lang="th-TH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 เป้าหมายที่ชัดเจน  วัดได้ </a:t>
            </a:r>
            <a:r>
              <a:rPr lang="en-US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(quantitative &amp; qualitative)   </a:t>
            </a:r>
            <a:r>
              <a:rPr lang="th-TH" sz="4400" b="1" dirty="0">
                <a:solidFill>
                  <a:srgbClr val="9900CC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ใช้เป็นข้อมูล </a:t>
            </a:r>
            <a:r>
              <a:rPr lang="en-US" sz="4400" b="1" dirty="0">
                <a:solidFill>
                  <a:srgbClr val="9900CC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feed forward </a:t>
            </a:r>
            <a:r>
              <a:rPr lang="th-TH" sz="4400" b="1" dirty="0">
                <a:solidFill>
                  <a:srgbClr val="9900CC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เพื่อการพัฒนาและเรียนรู้ต่อเนื่อง</a:t>
            </a:r>
            <a:r>
              <a:rPr lang="th-TH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ได้ </a:t>
            </a:r>
          </a:p>
          <a:p>
            <a:r>
              <a:rPr lang="th-TH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Goals, Targets,  OKR,  KRA,  KPI,   Actions   </a:t>
            </a:r>
          </a:p>
        </p:txBody>
      </p:sp>
    </p:spTree>
    <p:extLst>
      <p:ext uri="{BB962C8B-B14F-4D97-AF65-F5344CB8AC3E}">
        <p14:creationId xmlns:p14="http://schemas.microsoft.com/office/powerpoint/2010/main" val="175719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3ECE3-2F3E-ED93-6754-B1C792ECF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597" y="127619"/>
            <a:ext cx="4702628" cy="1243981"/>
          </a:xfrm>
        </p:spPr>
        <p:txBody>
          <a:bodyPr>
            <a:normAutofit/>
          </a:bodyPr>
          <a:lstStyle/>
          <a:p>
            <a:r>
              <a:rPr lang="th-TH" sz="6600" b="1" dirty="0">
                <a:solidFill>
                  <a:srgbClr val="3333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พลัง</a:t>
            </a:r>
            <a:r>
              <a:rPr lang="en-US" sz="6600" b="1" dirty="0">
                <a:solidFill>
                  <a:srgbClr val="3333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6600" b="1" dirty="0">
                <a:solidFill>
                  <a:srgbClr val="3333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๑๑ ของ </a:t>
            </a:r>
            <a:r>
              <a:rPr lang="en-US" sz="6600" b="1" dirty="0">
                <a:solidFill>
                  <a:srgbClr val="3333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DE</a:t>
            </a:r>
            <a:r>
              <a:rPr lang="th-TH" sz="6600" b="1" dirty="0">
                <a:solidFill>
                  <a:srgbClr val="3333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</a:t>
            </a:r>
            <a:endParaRPr lang="en-US" sz="6600" b="1" dirty="0">
              <a:solidFill>
                <a:srgbClr val="3333FF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0C869-B887-B7B8-A914-B9C85BAC7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9413"/>
            <a:ext cx="5257800" cy="5403266"/>
          </a:xfrm>
        </p:spPr>
        <p:txBody>
          <a:bodyPr>
            <a:normAutofit/>
          </a:bodyPr>
          <a:lstStyle/>
          <a:p>
            <a:r>
              <a:rPr lang="th-TH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 เป้าหมาย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 (Purpose)</a:t>
            </a:r>
            <a:r>
              <a:rPr lang="th-TH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  และกลยุทธร่วมของทีมครู</a:t>
            </a:r>
            <a:r>
              <a:rPr lang="en-US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 : KRA, KPI, Actions</a:t>
            </a:r>
            <a:endParaRPr lang="th-TH" sz="4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 ผู้มีส่วนได้ส่วนเสีย</a:t>
            </a:r>
            <a:endParaRPr lang="en-US" sz="4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en-US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ข้อมูล </a:t>
            </a:r>
          </a:p>
          <a:p>
            <a:r>
              <a:rPr lang="th-TH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 การสานเสวนา</a:t>
            </a:r>
          </a:p>
          <a:p>
            <a:r>
              <a:rPr lang="th-TH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Evaluator &amp;</a:t>
            </a:r>
            <a:r>
              <a:rPr lang="th-TH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Facilitator Team</a:t>
            </a:r>
            <a:endParaRPr lang="th-TH" sz="4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en-US" sz="4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th-TH" sz="4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34074EF-1352-C071-E51A-EE883394CE56}"/>
              </a:ext>
            </a:extLst>
          </p:cNvPr>
          <p:cNvSpPr txBox="1">
            <a:spLocks/>
          </p:cNvSpPr>
          <p:nvPr/>
        </p:nvSpPr>
        <p:spPr>
          <a:xfrm>
            <a:off x="5918860" y="1064558"/>
            <a:ext cx="5790210" cy="55025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ความซับซ้อนและปรับตัว</a:t>
            </a:r>
            <a:r>
              <a:rPr lang="en-US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(Complex-Adaptive)</a:t>
            </a:r>
            <a:r>
              <a:rPr lang="th-T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ของกิจกรรม</a:t>
            </a:r>
            <a:endParaRPr lang="en-US" sz="4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en-US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ความไม่ชัดเจน</a:t>
            </a:r>
            <a:r>
              <a:rPr lang="en-US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(ambiguity) </a:t>
            </a:r>
            <a:endParaRPr lang="th-TH" sz="4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ขั้วตรงกันข้าม</a:t>
            </a:r>
            <a:r>
              <a:rPr lang="en-US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(creative tension)</a:t>
            </a:r>
            <a:endParaRPr lang="th-TH" sz="4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สภาพแวดล้อมที่เปลี่ยนเร็ว</a:t>
            </a:r>
            <a:r>
              <a:rPr lang="en-US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  timely feedback  </a:t>
            </a:r>
            <a:endParaRPr lang="th-TH" sz="4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วงจรเรียนรู้จากประสบการณ์  สองเด้ง</a:t>
            </a:r>
          </a:p>
          <a:p>
            <a:r>
              <a:rPr lang="th-T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มองเป้าอนาคต</a:t>
            </a:r>
          </a:p>
        </p:txBody>
      </p:sp>
    </p:spTree>
    <p:extLst>
      <p:ext uri="{BB962C8B-B14F-4D97-AF65-F5344CB8AC3E}">
        <p14:creationId xmlns:p14="http://schemas.microsoft.com/office/powerpoint/2010/main" val="223776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642EE8-C4D0-FCF2-B25E-6C03BCBCD22C}"/>
              </a:ext>
            </a:extLst>
          </p:cNvPr>
          <p:cNvSpPr txBox="1"/>
          <p:nvPr/>
        </p:nvSpPr>
        <p:spPr>
          <a:xfrm flipH="1">
            <a:off x="261257" y="593766"/>
            <a:ext cx="117209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เรียนรู้จากประสบการณ์ด้วย </a:t>
            </a:r>
            <a:r>
              <a:rPr lang="en-US" sz="36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Kolb’s Experiential Learning Cycle</a:t>
            </a:r>
            <a:endParaRPr lang="en-US" sz="44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8209410-A1F9-1212-6192-C6C8AE576EBF}"/>
              </a:ext>
            </a:extLst>
          </p:cNvPr>
          <p:cNvSpPr/>
          <p:nvPr/>
        </p:nvSpPr>
        <p:spPr>
          <a:xfrm>
            <a:off x="4203865" y="5011387"/>
            <a:ext cx="3420094" cy="114945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952EAA-7641-73BA-33A3-07D9DC8005B0}"/>
              </a:ext>
            </a:extLst>
          </p:cNvPr>
          <p:cNvSpPr txBox="1"/>
          <p:nvPr/>
        </p:nvSpPr>
        <p:spPr>
          <a:xfrm flipH="1">
            <a:off x="104910" y="2734954"/>
            <a:ext cx="2941106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แล้วเอาหลักการ     ไปทดลองใช้</a:t>
            </a:r>
            <a:endParaRPr lang="en-US" sz="40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3FD68B-19AB-C16E-F85A-32F08D5732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3353" y="1811141"/>
            <a:ext cx="5667110" cy="4410854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EA3ED81A-0D51-0E35-6E4E-5FA0DBC6F7AF}"/>
              </a:ext>
            </a:extLst>
          </p:cNvPr>
          <p:cNvSpPr/>
          <p:nvPr/>
        </p:nvSpPr>
        <p:spPr>
          <a:xfrm>
            <a:off x="4205857" y="4762005"/>
            <a:ext cx="3418102" cy="11756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8AECE6-80D8-B62C-98FF-0E374B71D9C7}"/>
              </a:ext>
            </a:extLst>
          </p:cNvPr>
          <p:cNvSpPr txBox="1"/>
          <p:nvPr/>
        </p:nvSpPr>
        <p:spPr>
          <a:xfrm flipH="1">
            <a:off x="7410204" y="1672441"/>
            <a:ext cx="1947553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ทำกิจกรรม</a:t>
            </a:r>
            <a:endParaRPr lang="en-US" sz="40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5CD233-FCCD-3556-C899-383045694AC6}"/>
              </a:ext>
            </a:extLst>
          </p:cNvPr>
          <p:cNvSpPr txBox="1"/>
          <p:nvPr/>
        </p:nvSpPr>
        <p:spPr>
          <a:xfrm flipH="1">
            <a:off x="8720463" y="3889498"/>
            <a:ext cx="3115257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สังเกต </a:t>
            </a:r>
            <a:r>
              <a:rPr lang="en-US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&amp; </a:t>
            </a:r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สะท้อนคิด</a:t>
            </a:r>
            <a:endParaRPr lang="en-US" sz="40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68E56D-5760-7E84-801D-C543115A12A4}"/>
              </a:ext>
            </a:extLst>
          </p:cNvPr>
          <p:cNvSpPr txBox="1"/>
          <p:nvPr/>
        </p:nvSpPr>
        <p:spPr>
          <a:xfrm flipH="1">
            <a:off x="1067433" y="5332862"/>
            <a:ext cx="2941106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เรียนรู้ทักษะการ   ตกผลึกหลักการ</a:t>
            </a:r>
            <a:endParaRPr lang="en-US" sz="40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8244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DDD6D-07CF-74FF-9841-E7B7F6FD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54" y="198872"/>
            <a:ext cx="12029704" cy="1325563"/>
          </a:xfrm>
        </p:spPr>
        <p:txBody>
          <a:bodyPr>
            <a:noAutofit/>
          </a:bodyPr>
          <a:lstStyle/>
          <a:p>
            <a:pPr algn="ctr"/>
            <a:r>
              <a:rPr lang="th-TH" sz="6000" b="1" dirty="0">
                <a:solidFill>
                  <a:srgbClr val="3333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หมุนวงจรเรียนรู้สองเด้ง </a:t>
            </a:r>
            <a:r>
              <a:rPr lang="en-US" sz="6000" b="1" dirty="0">
                <a:solidFill>
                  <a:srgbClr val="3333FF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(Double Loop Learning)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9B1FAB-66AE-0D20-1928-511A4FDD22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718" y="1493295"/>
            <a:ext cx="10846747" cy="537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76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335</Words>
  <Application>Microsoft Office PowerPoint</Application>
  <PresentationFormat>Widescreen</PresentationFormat>
  <Paragraphs>41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Angsana New</vt:lpstr>
      <vt:lpstr>AngsanaUPC</vt:lpstr>
      <vt:lpstr>Arial</vt:lpstr>
      <vt:lpstr>BrowalliaUPC</vt:lpstr>
      <vt:lpstr>Calibri</vt:lpstr>
      <vt:lpstr>Calibri Light</vt:lpstr>
      <vt:lpstr>Cordia New</vt:lpstr>
      <vt:lpstr>Office Theme</vt:lpstr>
      <vt:lpstr>การขับเคลื่อนการพัฒนาโรงเรียน</vt:lpstr>
      <vt:lpstr>พลัง ๑๑ ของ DE  </vt:lpstr>
      <vt:lpstr>เป้าหมายที่ทรงคุณค่า</vt:lpstr>
      <vt:lpstr>พลัง ๑๑ ของ DE  </vt:lpstr>
      <vt:lpstr>PowerPoint Presentation</vt:lpstr>
      <vt:lpstr>หมุนวงจรเรียนรู้สองเด้ง (Double Loop Learning)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การขับเคลื่อนการพัฒนาโรงเรียน</dc:title>
  <dc:creator>Vicharn</dc:creator>
  <cp:lastModifiedBy>waleerat</cp:lastModifiedBy>
  <cp:revision>6</cp:revision>
  <dcterms:created xsi:type="dcterms:W3CDTF">2023-07-05T05:19:55Z</dcterms:created>
  <dcterms:modified xsi:type="dcterms:W3CDTF">2023-07-07T01:47:03Z</dcterms:modified>
</cp:coreProperties>
</file>